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max\My%20Documents\ALL%20DATA\All%20Data%20Phil\Consulting%20Business\DSI\Copy%20of%20Marker%20Analysis%20Jan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'DSI Orgl'!$B$1</c:f>
              <c:strCache>
                <c:ptCount val="1"/>
                <c:pt idx="0">
                  <c:v>MGT</c:v>
                </c:pt>
              </c:strCache>
            </c:strRef>
          </c:tx>
          <c:cat>
            <c:strRef>
              <c:f>'DSI Orgl'!$A$2:$A$11</c:f>
              <c:strCache>
                <c:ptCount val="10"/>
                <c:pt idx="0">
                  <c:v>Ability to adjust to surprises</c:v>
                </c:pt>
                <c:pt idx="1">
                  <c:v>Too much bureaucracy</c:v>
                </c:pt>
                <c:pt idx="2">
                  <c:v>No orgl. flexibility</c:v>
                </c:pt>
                <c:pt idx="3">
                  <c:v>Too siloed - no multi-functional teams</c:v>
                </c:pt>
                <c:pt idx="4">
                  <c:v>Resistance</c:v>
                </c:pt>
                <c:pt idx="5">
                  <c:v>Poor orgl. Alignment</c:v>
                </c:pt>
                <c:pt idx="6">
                  <c:v>Infrastructure not in place</c:v>
                </c:pt>
                <c:pt idx="7">
                  <c:v>Poor IT</c:v>
                </c:pt>
                <c:pt idx="8">
                  <c:v>Inability to get resources</c:v>
                </c:pt>
                <c:pt idx="9">
                  <c:v>Not enough capablity</c:v>
                </c:pt>
              </c:strCache>
            </c:strRef>
          </c:cat>
          <c:val>
            <c:numRef>
              <c:f>'DSI Orgl'!$B$2:$B$11</c:f>
              <c:numCache>
                <c:formatCode>General</c:formatCode>
                <c:ptCount val="10"/>
                <c:pt idx="0">
                  <c:v>75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12.5</c:v>
                </c:pt>
                <c:pt idx="7">
                  <c:v>25</c:v>
                </c:pt>
                <c:pt idx="8">
                  <c:v>37.5</c:v>
                </c:pt>
                <c:pt idx="9">
                  <c:v>50</c:v>
                </c:pt>
              </c:numCache>
            </c:numRef>
          </c:val>
        </c:ser>
        <c:ser>
          <c:idx val="1"/>
          <c:order val="1"/>
          <c:tx>
            <c:strRef>
              <c:f>'DSI Orgl'!$C$1</c:f>
              <c:strCache>
                <c:ptCount val="1"/>
                <c:pt idx="0">
                  <c:v>NON MGT</c:v>
                </c:pt>
              </c:strCache>
            </c:strRef>
          </c:tx>
          <c:cat>
            <c:strRef>
              <c:f>'DSI Orgl'!$A$2:$A$11</c:f>
              <c:strCache>
                <c:ptCount val="10"/>
                <c:pt idx="0">
                  <c:v>Ability to adjust to surprises</c:v>
                </c:pt>
                <c:pt idx="1">
                  <c:v>Too much bureaucracy</c:v>
                </c:pt>
                <c:pt idx="2">
                  <c:v>No orgl. flexibility</c:v>
                </c:pt>
                <c:pt idx="3">
                  <c:v>Too siloed - no multi-functional teams</c:v>
                </c:pt>
                <c:pt idx="4">
                  <c:v>Resistance</c:v>
                </c:pt>
                <c:pt idx="5">
                  <c:v>Poor orgl. Alignment</c:v>
                </c:pt>
                <c:pt idx="6">
                  <c:v>Infrastructure not in place</c:v>
                </c:pt>
                <c:pt idx="7">
                  <c:v>Poor IT</c:v>
                </c:pt>
                <c:pt idx="8">
                  <c:v>Inability to get resources</c:v>
                </c:pt>
                <c:pt idx="9">
                  <c:v>Not enough capablity</c:v>
                </c:pt>
              </c:strCache>
            </c:strRef>
          </c:cat>
          <c:val>
            <c:numRef>
              <c:f>'DSI Orgl'!$C$2:$C$11</c:f>
              <c:numCache>
                <c:formatCode>General</c:formatCode>
                <c:ptCount val="10"/>
                <c:pt idx="0">
                  <c:v>50</c:v>
                </c:pt>
                <c:pt idx="1">
                  <c:v>7.14</c:v>
                </c:pt>
                <c:pt idx="2">
                  <c:v>14.29</c:v>
                </c:pt>
                <c:pt idx="3">
                  <c:v>14.28</c:v>
                </c:pt>
                <c:pt idx="4">
                  <c:v>21.45</c:v>
                </c:pt>
                <c:pt idx="5">
                  <c:v>42.86</c:v>
                </c:pt>
                <c:pt idx="6">
                  <c:v>21.419999999999987</c:v>
                </c:pt>
                <c:pt idx="7">
                  <c:v>50</c:v>
                </c:pt>
                <c:pt idx="8">
                  <c:v>35.71</c:v>
                </c:pt>
                <c:pt idx="9">
                  <c:v>42.86</c:v>
                </c:pt>
              </c:numCache>
            </c:numRef>
          </c:val>
        </c:ser>
        <c:ser>
          <c:idx val="2"/>
          <c:order val="2"/>
          <c:tx>
            <c:strRef>
              <c:f>'DSI Orgl'!$D$1</c:f>
              <c:strCache>
                <c:ptCount val="1"/>
                <c:pt idx="0">
                  <c:v>ALL</c:v>
                </c:pt>
              </c:strCache>
            </c:strRef>
          </c:tx>
          <c:cat>
            <c:strRef>
              <c:f>'DSI Orgl'!$A$2:$A$11</c:f>
              <c:strCache>
                <c:ptCount val="10"/>
                <c:pt idx="0">
                  <c:v>Ability to adjust to surprises</c:v>
                </c:pt>
                <c:pt idx="1">
                  <c:v>Too much bureaucracy</c:v>
                </c:pt>
                <c:pt idx="2">
                  <c:v>No orgl. flexibility</c:v>
                </c:pt>
                <c:pt idx="3">
                  <c:v>Too siloed - no multi-functional teams</c:v>
                </c:pt>
                <c:pt idx="4">
                  <c:v>Resistance</c:v>
                </c:pt>
                <c:pt idx="5">
                  <c:v>Poor orgl. Alignment</c:v>
                </c:pt>
                <c:pt idx="6">
                  <c:v>Infrastructure not in place</c:v>
                </c:pt>
                <c:pt idx="7">
                  <c:v>Poor IT</c:v>
                </c:pt>
                <c:pt idx="8">
                  <c:v>Inability to get resources</c:v>
                </c:pt>
                <c:pt idx="9">
                  <c:v>Not enough capablity</c:v>
                </c:pt>
              </c:strCache>
            </c:strRef>
          </c:cat>
          <c:val>
            <c:numRef>
              <c:f>'DSI Orgl'!$D$2:$D$11</c:f>
              <c:numCache>
                <c:formatCode>General</c:formatCode>
                <c:ptCount val="10"/>
                <c:pt idx="0">
                  <c:v>58</c:v>
                </c:pt>
                <c:pt idx="1">
                  <c:v>4</c:v>
                </c:pt>
                <c:pt idx="2">
                  <c:v>16</c:v>
                </c:pt>
                <c:pt idx="3">
                  <c:v>20</c:v>
                </c:pt>
                <c:pt idx="4">
                  <c:v>21</c:v>
                </c:pt>
                <c:pt idx="5">
                  <c:v>50</c:v>
                </c:pt>
                <c:pt idx="6">
                  <c:v>17</c:v>
                </c:pt>
                <c:pt idx="7">
                  <c:v>37</c:v>
                </c:pt>
                <c:pt idx="8">
                  <c:v>37</c:v>
                </c:pt>
                <c:pt idx="9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541888"/>
        <c:axId val="135543424"/>
      </c:radarChart>
      <c:catAx>
        <c:axId val="13554188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35543424"/>
        <c:crosses val="autoZero"/>
        <c:auto val="1"/>
        <c:lblAlgn val="ctr"/>
        <c:lblOffset val="100"/>
        <c:noMultiLvlLbl val="0"/>
      </c:catAx>
      <c:valAx>
        <c:axId val="13554342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3554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14597437004219"/>
          <c:y val="0.81711221140189805"/>
          <c:w val="0.137585070518567"/>
          <c:h val="0.132872119559951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onitor 200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7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onitor 2007 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4048" y="1261872"/>
            <a:ext cx="8385048" cy="5184648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5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848600" y="6172200"/>
            <a:ext cx="1066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45A03CC2-8DF7-6B46-B034-F01499685F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EB4D-E6D4-4F2E-AD3F-D989F8DDF6F5}" type="datetime1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B422-606D-4843-A77D-1DA6334E1D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8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Richard Newell, SAIS, December 14,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C598-3C1D-3544-87EB-66B6A66507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7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3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3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 dirty="0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4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25,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 descr="dsi_logo_white.eps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927052" y="6544530"/>
            <a:ext cx="1454948" cy="2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2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turesearch.net/network/index.cf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44724"/>
            <a:ext cx="8172908" cy="154817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3200" b="1" dirty="0" smtClean="0"/>
              <a:t>PROCESS EVALUATION METHODOLOGIES FOR ESTIMATING THE CHANCES of PROGRAM FAILURE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67644" y="2996952"/>
            <a:ext cx="676875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000000"/>
                </a:solidFill>
              </a:rPr>
              <a:t>Phillip Decker </a:t>
            </a:r>
          </a:p>
          <a:p>
            <a:pPr algn="ctr"/>
            <a:r>
              <a:rPr lang="en-US" sz="2700" b="1" dirty="0">
                <a:solidFill>
                  <a:srgbClr val="000000"/>
                </a:solidFill>
              </a:rPr>
              <a:t>University of Houston-Clear Lake</a:t>
            </a:r>
          </a:p>
          <a:p>
            <a:pPr algn="ctr"/>
            <a:r>
              <a:rPr lang="en-US" sz="2700" b="1" dirty="0">
                <a:solidFill>
                  <a:srgbClr val="000000"/>
                </a:solidFill>
              </a:rPr>
              <a:t>Roger Durand**</a:t>
            </a:r>
          </a:p>
          <a:p>
            <a:pPr algn="ctr"/>
            <a:r>
              <a:rPr lang="en-US" sz="2700" b="1" dirty="0">
                <a:solidFill>
                  <a:srgbClr val="000000"/>
                </a:solidFill>
              </a:rPr>
              <a:t>University of Houston-Clear Lake and</a:t>
            </a:r>
          </a:p>
          <a:p>
            <a:pPr algn="ctr"/>
            <a:r>
              <a:rPr lang="en-US" sz="2700" b="1" dirty="0">
                <a:solidFill>
                  <a:srgbClr val="000000"/>
                </a:solidFill>
              </a:rPr>
              <a:t>Durand Research and Marketing Assoc., LLC</a:t>
            </a:r>
          </a:p>
          <a:p>
            <a:pPr algn="ctr"/>
            <a:endParaRPr lang="en-US" sz="2700" b="1" dirty="0">
              <a:solidFill>
                <a:srgbClr val="000000"/>
              </a:solidFill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AEA Annual Conference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Anaheim, CA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November  2011</a:t>
            </a:r>
          </a:p>
          <a:p>
            <a:r>
              <a:rPr lang="en-US" sz="2700" b="1" dirty="0">
                <a:solidFill>
                  <a:srgbClr val="000000"/>
                </a:solidFill>
              </a:rPr>
              <a:t>** Presenter</a:t>
            </a:r>
          </a:p>
        </p:txBody>
      </p:sp>
    </p:spTree>
    <p:extLst>
      <p:ext uri="{BB962C8B-B14F-4D97-AF65-F5344CB8AC3E}">
        <p14:creationId xmlns:p14="http://schemas.microsoft.com/office/powerpoint/2010/main" val="16653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Background and Purpose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failure of implement is rampant in projects, strategy, and programs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Failures typically develop gradually and program managers are unprepared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u="sng" dirty="0" smtClean="0"/>
              <a:t>Purpose:</a:t>
            </a:r>
            <a:r>
              <a:rPr lang="en-US" sz="2800" dirty="0" smtClean="0"/>
              <a:t> In this presentation we week to increase the likelihood of successfully implementing programs.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We propose and illustrate simple, cost-effective process evaluation methodologies for estimating the chances of program failure and for improving chances for success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6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8382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Critical failure points and marker analysis – A Framework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Marker analysis is used in genetics to study the relationship between a disease and a genetic cause.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Marker analysis can be applied to predicting implementation </a:t>
            </a:r>
            <a:r>
              <a:rPr lang="en-US" sz="3200" dirty="0" smtClean="0"/>
              <a:t>failures.</a:t>
            </a:r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Process evaluation based on known or suspected critical failure factors that affect implementation of programs.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Often used formatively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New methodology tools for marker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96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New methodological tool 1 – Future 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 meeting that enables people to cooperate in complex situations, often ones of conflict and uncertainty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Enables people to collaborate despite socioeconomic differences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principles of a successful Future Search –</a:t>
            </a:r>
          </a:p>
          <a:p>
            <a:pPr marL="630936" lvl="1" indent="-457200">
              <a:buFont typeface="Arial" pitchFamily="34" charset="0"/>
              <a:buChar char="•"/>
            </a:pPr>
            <a:r>
              <a:rPr lang="en-US" sz="2800" dirty="0" smtClean="0"/>
              <a:t>Getting the whole system in the room</a:t>
            </a:r>
          </a:p>
          <a:p>
            <a:pPr marL="630936" lvl="1" indent="-457200">
              <a:buFont typeface="Arial" pitchFamily="34" charset="0"/>
              <a:buChar char="•"/>
            </a:pPr>
            <a:r>
              <a:rPr lang="en-US" sz="2800" dirty="0" smtClean="0"/>
              <a:t>Exploring the entire system before fixing a part</a:t>
            </a:r>
          </a:p>
          <a:p>
            <a:pPr marL="630936" lvl="1" indent="-457200">
              <a:buFont typeface="Arial" pitchFamily="34" charset="0"/>
              <a:buChar char="•"/>
            </a:pPr>
            <a:r>
              <a:rPr lang="en-US" sz="2800" dirty="0" smtClean="0"/>
              <a:t>Emphasis on a common ground and future action while treating problems and conflicts as information</a:t>
            </a:r>
          </a:p>
          <a:p>
            <a:pPr marL="630936" lvl="1" indent="-457200">
              <a:buFont typeface="Arial" pitchFamily="34" charset="0"/>
              <a:buChar char="•"/>
            </a:pPr>
            <a:r>
              <a:rPr lang="en-US" sz="2800" dirty="0" smtClean="0"/>
              <a:t>People accept responsibility for their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43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Future Search – an Illustration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4048" y="990600"/>
            <a:ext cx="8385048" cy="5455920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500" dirty="0" smtClean="0"/>
              <a:t>In the middle of the  school year, Future Search was utilized by evaluators in Houston, TX, to  modify a health program for children and youth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smtClean="0"/>
              <a:t>After exploring the entire program, the following questions were asked of children and youth in groups –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If you could design an {program name) for yourself, what would it be like?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What do people in your age group need most?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A flip chart discussion</a:t>
            </a:r>
            <a:endParaRPr lang="en-US" sz="35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smtClean="0"/>
              <a:t>Final step was sharing of ideas….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500" dirty="0" smtClean="0"/>
              <a:t>What was achieved?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A sense of shared values – valuing health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A plan for changes – program changes included new topics (e.g., parental issues)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A new set of goals – better nutrition</a:t>
            </a:r>
          </a:p>
          <a:p>
            <a:pPr marL="459486" lvl="1" indent="-285750">
              <a:buFont typeface="Arial" pitchFamily="34" charset="0"/>
              <a:buChar char="•"/>
            </a:pPr>
            <a:r>
              <a:rPr lang="en-US" sz="3500" dirty="0" smtClean="0"/>
              <a:t>A grounded implementation strategy – days, times, age groups for materials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6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New methodological tools 2 – Wisdom of Crowds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700" dirty="0"/>
              <a:t>James </a:t>
            </a:r>
            <a:r>
              <a:rPr lang="en-US" sz="2700" dirty="0" err="1"/>
              <a:t>Surowiecki’s</a:t>
            </a:r>
            <a:r>
              <a:rPr lang="en-US" sz="2700" dirty="0"/>
              <a:t> book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700" dirty="0"/>
              <a:t>Crowds </a:t>
            </a:r>
            <a:r>
              <a:rPr lang="en-US" sz="2700" dirty="0" smtClean="0"/>
              <a:t>are any </a:t>
            </a:r>
            <a:r>
              <a:rPr lang="en-US" sz="2700" dirty="0"/>
              <a:t>group who can act collectively and solve problems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700" dirty="0"/>
              <a:t>Four key qualities make crowds smarter:</a:t>
            </a:r>
          </a:p>
          <a:p>
            <a:pPr lvl="4"/>
            <a:r>
              <a:rPr lang="en-US" sz="2700" dirty="0"/>
              <a:t>Diversity</a:t>
            </a:r>
          </a:p>
          <a:p>
            <a:pPr lvl="4"/>
            <a:r>
              <a:rPr lang="en-US" sz="2700" dirty="0"/>
              <a:t>Decentralization</a:t>
            </a:r>
          </a:p>
          <a:p>
            <a:pPr lvl="4"/>
            <a:r>
              <a:rPr lang="en-US" sz="2700" dirty="0"/>
              <a:t>A way of summarizing diverse opinions into a single collective verdict</a:t>
            </a:r>
          </a:p>
          <a:p>
            <a:pPr lvl="4"/>
            <a:r>
              <a:rPr lang="en-US" sz="2700" dirty="0"/>
              <a:t>People in the crowd need to be independent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700" dirty="0"/>
              <a:t>Crowds are better than experts at diagnosing and solving problems</a:t>
            </a:r>
          </a:p>
          <a:p>
            <a:r>
              <a:rPr lang="en-US" sz="27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6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8382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Wisdom of crowds illustration </a:t>
            </a:r>
            <a:r>
              <a:rPr lang="en-US" cap="none" dirty="0" smtClean="0"/>
              <a:t>Organizational Critical Failure Factor Predictions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4048" y="1347759"/>
          <a:ext cx="2216252" cy="4345046"/>
        </p:xfrm>
        <a:graphic>
          <a:graphicData uri="http://schemas.openxmlformats.org/drawingml/2006/table">
            <a:tbl>
              <a:tblPr/>
              <a:tblGrid>
                <a:gridCol w="554063"/>
                <a:gridCol w="554063"/>
                <a:gridCol w="554063"/>
                <a:gridCol w="554063"/>
              </a:tblGrid>
              <a:tr h="19086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 MGT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Ability to adjust to surprises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05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Too much bureaucracy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36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orgl. flexibility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736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Too siloed - no multi-functional teams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Resistance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36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Poor orgl. Alignment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05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Infrastructure not in place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Poor 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05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Inability to get resources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336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enough capablity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2417733" y="832104"/>
          <a:ext cx="7715190" cy="565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7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Conclusions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Marker framework and new tools </a:t>
            </a:r>
            <a:r>
              <a:rPr lang="en-US" sz="2800" dirty="0" smtClean="0"/>
              <a:t>affords </a:t>
            </a:r>
            <a:r>
              <a:rPr lang="en-US" sz="2800" dirty="0" smtClean="0"/>
              <a:t>–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arly </a:t>
            </a:r>
            <a:r>
              <a:rPr lang="en-US" sz="2800" dirty="0" smtClean="0"/>
              <a:t>insights into implementation and implementation problems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Quick and inexpensive data analysis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Early capture of what stakeholders believe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Getting </a:t>
            </a:r>
            <a:r>
              <a:rPr lang="en-US" sz="2800" dirty="0" smtClean="0"/>
              <a:t>to work on critical “fixes” immediately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19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Some helpful resources for evaluators and program managers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385048" cy="5184648"/>
          </a:xfrm>
        </p:spPr>
        <p:txBody>
          <a:bodyPr/>
          <a:lstStyle/>
          <a:p>
            <a:r>
              <a:rPr lang="en-US" sz="2800" dirty="0" smtClean="0"/>
              <a:t>The Future Search Network: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www.futuresearch.net/network/index.cfm</a:t>
            </a:r>
            <a:endParaRPr lang="en-US" sz="2800" dirty="0" smtClean="0"/>
          </a:p>
          <a:p>
            <a:r>
              <a:rPr lang="en-US" sz="2800" dirty="0" smtClean="0"/>
              <a:t>James </a:t>
            </a:r>
            <a:r>
              <a:rPr lang="en-US" sz="2800" dirty="0" err="1" smtClean="0"/>
              <a:t>Surowiecki</a:t>
            </a:r>
            <a:r>
              <a:rPr lang="en-US" sz="2800" dirty="0" smtClean="0"/>
              <a:t>, </a:t>
            </a:r>
            <a:r>
              <a:rPr lang="en-US" sz="2800" i="1" dirty="0" smtClean="0"/>
              <a:t>The Wisdom of Crowds</a:t>
            </a:r>
            <a:r>
              <a:rPr lang="en-US" sz="2800" dirty="0" smtClean="0"/>
              <a:t>. New York,: Random House, 2005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Aldarando</a:t>
            </a:r>
            <a:r>
              <a:rPr lang="en-US" sz="2800" dirty="0" smtClean="0"/>
              <a:t>, E. and D.B. </a:t>
            </a:r>
            <a:r>
              <a:rPr lang="en-US" sz="2800" dirty="0" err="1" smtClean="0"/>
              <a:t>Sugarman</a:t>
            </a:r>
            <a:r>
              <a:rPr lang="en-US" sz="2800" dirty="0" smtClean="0"/>
              <a:t>, “Risk Marker Analysis of the Cessation and Persistence of Wife </a:t>
            </a:r>
            <a:r>
              <a:rPr lang="en-US" sz="2800" dirty="0" err="1" smtClean="0"/>
              <a:t>Assualt</a:t>
            </a:r>
            <a:r>
              <a:rPr lang="en-US" sz="2800" dirty="0" smtClean="0"/>
              <a:t>,” </a:t>
            </a:r>
            <a:r>
              <a:rPr lang="en-US" sz="2800" i="1" dirty="0" smtClean="0"/>
              <a:t>Journal of Consulting and Clinical Psychology. </a:t>
            </a:r>
            <a:r>
              <a:rPr lang="en-US" sz="2800" dirty="0" smtClean="0"/>
              <a:t>Volume 64, Number 5, pp. 1010-1019. </a:t>
            </a:r>
            <a:endParaRPr lang="en-US" sz="280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9921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625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PROCESS EVALUATION METHODOLOGIES FOR ESTIMATING THE CHANCES of PROGRAM FAILURE</vt:lpstr>
      <vt:lpstr> Background and Purpose </vt:lpstr>
      <vt:lpstr>Critical failure points and marker analysis – A Framework</vt:lpstr>
      <vt:lpstr>New methodological tool 1 – Future search</vt:lpstr>
      <vt:lpstr>Future Search – an Illustration</vt:lpstr>
      <vt:lpstr>New methodological tools 2 – Wisdom of Crowds</vt:lpstr>
      <vt:lpstr>Wisdom of crowds illustration Organizational Critical Failure Factor Predictions</vt:lpstr>
      <vt:lpstr>Conclusions and discussion</vt:lpstr>
      <vt:lpstr>Some helpful resources for evaluators and program managers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EVALUATION METHODOLOGIES FOR ESTIMATING THE CHANCES of PROGRAM FAILURE</dc:title>
  <dc:creator>Roger Durand</dc:creator>
  <cp:lastModifiedBy>Roger Durand</cp:lastModifiedBy>
  <cp:revision>12</cp:revision>
  <dcterms:created xsi:type="dcterms:W3CDTF">2011-09-12T17:07:48Z</dcterms:created>
  <dcterms:modified xsi:type="dcterms:W3CDTF">2011-10-25T21:41:32Z</dcterms:modified>
</cp:coreProperties>
</file>