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2" r:id="rId3"/>
    <p:sldMasterId id="2147483653" r:id="rId4"/>
    <p:sldMasterId id="2147483697" r:id="rId5"/>
  </p:sldMasterIdLst>
  <p:notesMasterIdLst>
    <p:notesMasterId r:id="rId17"/>
  </p:notesMasterIdLst>
  <p:handoutMasterIdLst>
    <p:handoutMasterId r:id="rId18"/>
  </p:handoutMasterIdLst>
  <p:sldIdLst>
    <p:sldId id="262" r:id="rId6"/>
    <p:sldId id="360" r:id="rId7"/>
    <p:sldId id="361" r:id="rId8"/>
    <p:sldId id="400" r:id="rId9"/>
    <p:sldId id="398" r:id="rId10"/>
    <p:sldId id="393" r:id="rId11"/>
    <p:sldId id="394" r:id="rId12"/>
    <p:sldId id="402" r:id="rId13"/>
    <p:sldId id="396" r:id="rId14"/>
    <p:sldId id="404" r:id="rId15"/>
    <p:sldId id="319" r:id="rId1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CFD9"/>
    <a:srgbClr val="0093BE"/>
    <a:srgbClr val="446690"/>
    <a:srgbClr val="5078AC"/>
    <a:srgbClr val="F7F1DF"/>
    <a:srgbClr val="8DA1C5"/>
    <a:srgbClr val="00346C"/>
    <a:srgbClr val="529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6" autoAdjust="0"/>
    <p:restoredTop sz="94269" autoAdjust="0"/>
  </p:normalViewPr>
  <p:slideViewPr>
    <p:cSldViewPr snapToGrid="0">
      <p:cViewPr>
        <p:scale>
          <a:sx n="70" d="100"/>
          <a:sy n="70" d="100"/>
        </p:scale>
        <p:origin x="-2022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5012523-AA28-410B-9D2A-7CB035BA776E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7302792-783C-486E-8BAA-616A445DB3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2" y="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2" y="883158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47F7C5-3F7D-45A5-A090-F9BC1F58A4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68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68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47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0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00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6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68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68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68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6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0"/>
            <a:ext cx="9144000" cy="1352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03275" y="1452563"/>
            <a:ext cx="7643813" cy="2420937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7563" y="4124325"/>
            <a:ext cx="7634287" cy="1727200"/>
          </a:xfrm>
        </p:spPr>
        <p:txBody>
          <a:bodyPr/>
          <a:lstStyle>
            <a:lvl1pPr marL="0" indent="0" algn="r">
              <a:buFont typeface="Times" pitchFamily="1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7102475" y="6489700"/>
            <a:ext cx="1397000" cy="31115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" y="6488113"/>
            <a:ext cx="6092825" cy="3063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/>
          </a:p>
        </p:txBody>
      </p:sp>
      <p:pic>
        <p:nvPicPr>
          <p:cNvPr id="5159" name="Picture 39" descr="Westat_Standard_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417513"/>
            <a:ext cx="3419475" cy="561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486F17-324C-406E-B3D1-68164AF2F5FC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152400"/>
            <a:ext cx="202723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3275" y="152400"/>
            <a:ext cx="59340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6D5D4-EE29-4C51-9ED2-E608B18AC8A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2305A6-BB3B-4F79-B5F3-B89DF30773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90627-F9E8-4593-B863-595BB560EB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4D58FE-3AEA-4810-8F84-A2D675FBAE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0F75C0-52B0-46A4-93E3-321361C2F9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7B3CF-9682-4D67-B9B8-F626BB6042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D89B6-849B-4F34-AF6E-811078F8F8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B8192-F84C-482C-BDFF-5F8DD23E96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9FA3C1-60EF-44B9-A8FF-D44413E631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E0AEC-F7E8-417E-8C4F-B4C17916D4DA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D6E32-9435-425A-85E8-1434E3E159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125002-89C5-4B4E-AF90-BFFC2320F1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DD404-E7D8-4D2F-BD6F-4D9908E009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3ED9A7-72F1-4A00-936C-158415E149C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B6D74-CC6B-44DE-BE09-6B6807D78EB4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8B9130-8BD8-493E-A88C-D9604846C3C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E9259-5E22-47D5-A467-47B465699B4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CACA94-2C78-4E1D-B920-217939D256B1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20178-600C-42E3-917F-C81450A09F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91EDC3-B5CD-4F4D-A659-446FA4CE852B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14664F-6AD6-4BFA-A25C-043BA170C5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0AA468-AE6D-4EE0-8494-0D8DC1F5CC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63086-36FA-4D82-BA1A-555FDEC5619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C8D1FE-4768-4D04-9735-2559DFB8F090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039835-4497-4A85-9B73-6D4154CDC63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3E384B-8D50-4C5D-95E0-27DDBDCB07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103378-CED1-451B-B483-FFBDC93D93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945AE-C927-43E0-AC8B-1CCF3D1DE7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9F8DC2-3B49-43EA-B340-AC44F60F18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F2E96-966F-41C2-B40D-5A1A8A7BD4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B6F4F-C20A-4829-8AB1-ECB9309B66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798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676400"/>
            <a:ext cx="39814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786F8-FD84-4E91-B93A-14BD41CE9D9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2E5AF-E2E3-4304-BB3F-D9CEE951D4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CB87B-7A07-4258-BCDC-4F036D8F58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D49BC-C297-42C9-A93A-321EFE36A1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DED839-98EA-47E2-8582-517208438E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ED07C-CD66-45DA-A0D9-2A850FA3CE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A1E1-7102-4FDA-9B72-870F4DFE29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B5D8-1869-4059-93B4-37507FCC4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268C-0FB0-4545-BA13-3C4D8FE76B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CCDB-C0AC-4FA3-AAFE-F973DB10F1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3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F73E-1128-446F-B34E-0FF26B8035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4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40613-55AF-4627-8C75-58BC4960226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2D2E8-8D85-4639-8935-D41F67BC76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3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EA94-CD8F-4EB7-92BB-7E146BB41B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1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D96E-7286-4FB6-8C51-F898DE1BCC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8E25-E259-4EE2-B49E-D7E1514F42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2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BD9C-7127-4CAC-9C54-8A0AF0446C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5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857E-FE01-43E9-9018-3294904A1C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7317C3-96E5-4B03-B941-A5B553C17A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3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99892-EB4C-4DA7-B8C4-872CD4A6B03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EE9CC3-CAA3-451A-859D-8559201C4BB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979DB-7F97-4781-ABFD-BCBB40415EF8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4D4B4-D59B-444F-BAC7-98A07B72CB2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354138"/>
            <a:ext cx="9144000" cy="49831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3275" y="152400"/>
            <a:ext cx="8108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972079AE-C9FA-4B43-A11B-7A667DCC8B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8113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58039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59725C0F-FA10-4EB9-86D9-23A81BEBBB7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0F4BA9-EED2-4B89-B236-8ED41ACD9F33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8697" tIns="44348" rIns="88697" bIns="44348" anchor="ctr"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19050" y="0"/>
            <a:ext cx="9128125" cy="5429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8DA1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0FD56989-7E6D-445B-AA82-8CA8A14E1DE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288B3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bg1"/>
                </a:solidFill>
                <a:latin typeface="Trebuchet M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42203F-9808-43CF-93AF-A228BAC385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  <p:sp>
        <p:nvSpPr>
          <p:cNvPr id="30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97" tIns="44348" rIns="88697" bIns="44348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081" name="Picture 32" descr="Westat_Wordmark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6523038"/>
            <a:ext cx="676275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02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8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2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bernstein@westat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mailto:jenniferhamilton@westa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0976" y="1514481"/>
            <a:ext cx="7086600" cy="27432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en-US" sz="4000" b="1" dirty="0"/>
              <a:t>External </a:t>
            </a:r>
            <a:r>
              <a:rPr lang="en-US" sz="4000" b="1" dirty="0" smtClean="0"/>
              <a:t>Consultant Role </a:t>
            </a:r>
            <a:r>
              <a:rPr lang="en-US" sz="4000" b="1" dirty="0"/>
              <a:t>in US Federal Government Evaluation Design and Capacity </a:t>
            </a:r>
            <a:r>
              <a:rPr lang="en-US" sz="4000" b="1" dirty="0" smtClean="0"/>
              <a:t>Building</a:t>
            </a:r>
            <a:endParaRPr lang="en-US" altLang="en-US" sz="4000" b="1" i="1" dirty="0" smtClean="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1168" y="4341120"/>
            <a:ext cx="7202424" cy="1883664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J. Bernstein, Ph.D., Senior Study Director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Hamilton, Ph.D., Senior Study Director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endParaRPr lang="en-US" alt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  <a:spcAft>
                <a:spcPts val="0"/>
              </a:spcAft>
            </a:pPr>
            <a:endParaRPr lang="en-US" altLang="en-US" sz="1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October 27, 2016</a:t>
            </a:r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American Evaluation Association, Atlanta, GA</a:t>
            </a:r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4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7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73" y="252416"/>
            <a:ext cx="5145204" cy="10668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Final Thoughts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1436019"/>
            <a:ext cx="8113713" cy="4806696"/>
          </a:xfrm>
        </p:spPr>
        <p:txBody>
          <a:bodyPr/>
          <a:lstStyle/>
          <a:p>
            <a:pPr marL="685800" indent="-685800">
              <a:buNone/>
            </a:pPr>
            <a:r>
              <a:rPr lang="en-US" sz="40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04352" y="6376480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10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263" y="1392544"/>
            <a:ext cx="82705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</a:pPr>
            <a:r>
              <a:rPr lang="en-US" sz="2800" b="1" kern="0" dirty="0" smtClean="0">
                <a:solidFill>
                  <a:srgbClr val="FFFFFF"/>
                </a:solidFill>
                <a:latin typeface="+mn-lt"/>
                <a:ea typeface="ＭＳ Ｐゴシック"/>
              </a:rPr>
              <a:t>Topic: </a:t>
            </a:r>
            <a:r>
              <a:rPr lang="en-US" sz="2800" kern="0" dirty="0" smtClean="0">
                <a:solidFill>
                  <a:srgbClr val="FFFFFF"/>
                </a:solidFill>
                <a:latin typeface="+mn-lt"/>
                <a:ea typeface="ＭＳ Ｐゴシック"/>
              </a:rPr>
              <a:t>How Federal contracting can be improved. </a:t>
            </a:r>
          </a:p>
          <a:p>
            <a:pPr lvl="0" algn="l" eaLnBrk="1" hangingPunct="1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10000"/>
            </a:pPr>
            <a:r>
              <a:rPr lang="en-US" sz="2800" b="1" kern="0" dirty="0" smtClean="0">
                <a:solidFill>
                  <a:srgbClr val="FFFFFF"/>
                </a:solidFill>
                <a:latin typeface="+mn-lt"/>
                <a:ea typeface="ＭＳ Ｐゴシック"/>
              </a:rPr>
              <a:t>Goal: </a:t>
            </a:r>
            <a:r>
              <a:rPr lang="en-US" sz="2800" kern="0" dirty="0" smtClean="0">
                <a:solidFill>
                  <a:srgbClr val="FFFFFF"/>
                </a:solidFill>
                <a:latin typeface="+mn-lt"/>
                <a:ea typeface="ＭＳ Ｐゴシック"/>
              </a:rPr>
              <a:t>Increase the evaluation capacity of Federal staff in an age of dwindling resources AND provide actionable evaluation findings</a:t>
            </a:r>
          </a:p>
          <a:p>
            <a:pPr lvl="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</a:pPr>
            <a:endParaRPr lang="en-US" sz="1200" kern="0" dirty="0" smtClean="0">
              <a:solidFill>
                <a:srgbClr val="FFFF00"/>
              </a:solidFill>
              <a:latin typeface="+mn-lt"/>
              <a:ea typeface="ＭＳ Ｐゴシック"/>
            </a:endParaRPr>
          </a:p>
          <a:p>
            <a:pPr lvl="0" algn="l" eaLnBrk="1" hangingPunct="1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10000"/>
            </a:pPr>
            <a:r>
              <a:rPr lang="en-US" sz="2800" b="1" i="1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Working together </a:t>
            </a:r>
            <a:r>
              <a:rPr lang="en-US" sz="2800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both</a:t>
            </a:r>
            <a:r>
              <a:rPr lang="en-US" sz="2800" i="1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 </a:t>
            </a:r>
            <a:r>
              <a:rPr lang="en-US" sz="2800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the process and outcomes of Federal contracting can be improved.</a:t>
            </a:r>
          </a:p>
          <a:p>
            <a:pPr marL="457200" lvl="0" indent="-457200" algn="l" eaLnBrk="1" hangingPunct="1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Evaluators</a:t>
            </a:r>
            <a:r>
              <a:rPr lang="en-US" sz="2800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 can be more attuned to the evolving needs of Federal clients</a:t>
            </a:r>
          </a:p>
          <a:p>
            <a:pPr marL="457200" lvl="0" indent="-457200" algn="l" eaLnBrk="1" hangingPunct="1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Feds</a:t>
            </a:r>
            <a:r>
              <a:rPr lang="en-US" sz="2800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 can view contractors as collaborators and as a largely untapped resource</a:t>
            </a:r>
          </a:p>
        </p:txBody>
      </p:sp>
      <p:pic>
        <p:nvPicPr>
          <p:cNvPr id="6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4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21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05774F8-A6D9-4BDD-9509-B80AC0E798B4}" type="slidenum">
              <a:rPr lang="en-US" sz="180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2960" y="186663"/>
            <a:ext cx="4994275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82396" y="1560513"/>
            <a:ext cx="7792159" cy="4602162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86D1EC"/>
              </a:buClr>
              <a:buNone/>
              <a:defRPr/>
            </a:pPr>
            <a:r>
              <a:rPr lang="en-US" sz="2400" b="1" dirty="0">
                <a:solidFill>
                  <a:schemeClr val="tx1"/>
                </a:solidFill>
              </a:rPr>
              <a:t>David J. Bernstein, Ph.D</a:t>
            </a:r>
            <a:r>
              <a:rPr lang="en-US" sz="2400" b="1" dirty="0" smtClean="0">
                <a:solidFill>
                  <a:schemeClr val="tx1"/>
                </a:solidFill>
              </a:rPr>
              <a:t>., </a:t>
            </a:r>
            <a:r>
              <a:rPr lang="en-US" sz="2400" dirty="0" smtClean="0">
                <a:solidFill>
                  <a:schemeClr val="tx1"/>
                </a:solidFill>
              </a:rPr>
              <a:t>Senior </a:t>
            </a:r>
            <a:r>
              <a:rPr lang="en-US" sz="2400" dirty="0">
                <a:solidFill>
                  <a:schemeClr val="tx1"/>
                </a:solidFill>
              </a:rPr>
              <a:t>Study </a:t>
            </a:r>
            <a:r>
              <a:rPr lang="en-US" sz="2400" dirty="0" smtClean="0">
                <a:solidFill>
                  <a:schemeClr val="tx1"/>
                </a:solidFill>
              </a:rPr>
              <a:t>Director,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86D1EC"/>
              </a:buClr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Westat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86D1EC"/>
              </a:buClr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hlinkClick r:id="rId3"/>
              </a:rPr>
              <a:t>davidbernstein@westat.com</a:t>
            </a:r>
            <a:r>
              <a:rPr lang="en-US" sz="2400" dirty="0">
                <a:solidFill>
                  <a:schemeClr val="tx1"/>
                </a:solidFill>
              </a:rPr>
              <a:t>; @DJBernstein on Twitter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86D1EC"/>
              </a:buClr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(301) 738-3520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/>
                </a:solidFill>
              </a:rPr>
              <a:t>Jennifer Hamilton, Ph.D., </a:t>
            </a:r>
            <a:r>
              <a:rPr lang="en-US" sz="2400" dirty="0">
                <a:solidFill>
                  <a:schemeClr val="tx1"/>
                </a:solidFill>
              </a:rPr>
              <a:t>Senior Study Director, </a:t>
            </a:r>
            <a:r>
              <a:rPr lang="en-US" sz="2400" dirty="0" smtClean="0">
                <a:solidFill>
                  <a:schemeClr val="tx1"/>
                </a:solidFill>
              </a:rPr>
              <a:t>Westat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hlinkClick r:id="rId4"/>
              </a:rPr>
              <a:t>jenniferhamilton@westat.com</a:t>
            </a:r>
            <a:r>
              <a:rPr lang="en-US" sz="2400" b="1" dirty="0" smtClean="0">
                <a:solidFill>
                  <a:schemeClr val="tx1"/>
                </a:solidFill>
              </a:rPr>
              <a:t>; </a:t>
            </a:r>
            <a:r>
              <a:rPr lang="en-US" sz="2400" dirty="0" smtClean="0">
                <a:solidFill>
                  <a:schemeClr val="tx1"/>
                </a:solidFill>
              </a:rPr>
              <a:t>@limeygrl on Twitter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(301) 738-3628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4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dog with ear u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100" y="4449169"/>
            <a:ext cx="1881898" cy="188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57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Introduction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97" y="1357745"/>
            <a:ext cx="7870208" cy="5015346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The </a:t>
            </a:r>
            <a:r>
              <a:rPr lang="en-US" sz="3200" dirty="0"/>
              <a:t>vast majority of United States Federal government evaluations are conducted by </a:t>
            </a:r>
            <a:r>
              <a:rPr lang="en-US" sz="3200" dirty="0" smtClean="0"/>
              <a:t>contractors.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 smtClean="0"/>
              <a:t>To what extent are the findings understood and used?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 smtClean="0"/>
              <a:t>How can we (Feds and contractors together) institutionalize evaluation practices that make sense?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In addition to conducting evaluations, contractors can help build Federal evaluation capacity.</a:t>
            </a:r>
          </a:p>
        </p:txBody>
      </p:sp>
      <p:pic>
        <p:nvPicPr>
          <p:cNvPr id="6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4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9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355725"/>
            <a:ext cx="8229600" cy="4872038"/>
          </a:xfrm>
        </p:spPr>
        <p:txBody>
          <a:bodyPr/>
          <a:lstStyle/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61024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There are challenges, but it’s not rocket science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8" name="Picture 4" descr="Image result for not rocket science idi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65" y="1610435"/>
            <a:ext cx="7733070" cy="411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75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61130" y="6297553"/>
            <a:ext cx="472965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4425239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Challenges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65015"/>
            <a:ext cx="8763000" cy="4871545"/>
          </a:xfrm>
        </p:spPr>
        <p:txBody>
          <a:bodyPr/>
          <a:lstStyle/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556" y="1392076"/>
            <a:ext cx="8311487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</a:pPr>
            <a:endParaRPr lang="en-US" sz="2000" kern="0" dirty="0" smtClean="0">
              <a:solidFill>
                <a:srgbClr val="FFFF00"/>
              </a:solidFill>
              <a:latin typeface="Arial"/>
              <a:ea typeface="ＭＳ Ｐゴシック"/>
            </a:endParaRPr>
          </a:p>
          <a:p>
            <a:pPr marL="914400" lvl="1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Federal agencies vary in terms of:</a:t>
            </a:r>
          </a:p>
          <a:p>
            <a:pPr marL="1371600" lvl="2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Times" pitchFamily="1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ize and capacity</a:t>
            </a:r>
          </a:p>
          <a:p>
            <a:pPr marL="1371600" lvl="2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Goals</a:t>
            </a:r>
          </a:p>
          <a:p>
            <a:pPr marL="1371600" lvl="2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Culture</a:t>
            </a:r>
          </a:p>
          <a:p>
            <a:pPr marL="914400" lvl="1" indent="-457200" algn="l" eaLnBrk="1" hangingPunct="1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Procurement regulations sometimes inhibit </a:t>
            </a:r>
            <a:r>
              <a:rPr lang="en-US" sz="2800" dirty="0">
                <a:solidFill>
                  <a:schemeClr val="bg1"/>
                </a:solidFill>
              </a:rPr>
              <a:t>effective contracting </a:t>
            </a:r>
            <a:r>
              <a:rPr lang="en-US" sz="2800" dirty="0" smtClean="0">
                <a:solidFill>
                  <a:schemeClr val="bg1"/>
                </a:solidFill>
              </a:rPr>
              <a:t>practices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914400" lvl="1" indent="-457200" algn="l" eaLnBrk="1" hangingPunct="1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Times" pitchFamily="1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 lack of research focused on contracting for Federal evaluation</a:t>
            </a:r>
          </a:p>
          <a:p>
            <a:pPr marL="914400" lvl="1" indent="-457200" algn="l" eaLnBrk="1" hangingPunct="1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Resource issues</a:t>
            </a:r>
          </a:p>
        </p:txBody>
      </p:sp>
      <p:pic>
        <p:nvPicPr>
          <p:cNvPr id="7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4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47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73" y="206992"/>
            <a:ext cx="5145204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Resource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23" y="1502664"/>
            <a:ext cx="8113713" cy="4806696"/>
          </a:xfrm>
        </p:spPr>
        <p:txBody>
          <a:bodyPr/>
          <a:lstStyle/>
          <a:p>
            <a:pPr marL="685800" indent="-685800">
              <a:buNone/>
            </a:pPr>
            <a:r>
              <a:rPr lang="en-US" sz="40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04352" y="6376480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5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206" y="1463713"/>
            <a:ext cx="7997589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dirty="0" smtClean="0">
                <a:solidFill>
                  <a:schemeClr val="bg1"/>
                </a:solidFill>
              </a:rPr>
              <a:t>Funding for Fed evaluation shops vulnerable when contribution </a:t>
            </a:r>
            <a:r>
              <a:rPr lang="en-US" sz="3000" dirty="0">
                <a:solidFill>
                  <a:schemeClr val="bg1"/>
                </a:solidFill>
              </a:rPr>
              <a:t>to achieving agency mission </a:t>
            </a:r>
            <a:r>
              <a:rPr lang="en-US" sz="3000" dirty="0" smtClean="0">
                <a:solidFill>
                  <a:schemeClr val="bg1"/>
                </a:solidFill>
              </a:rPr>
              <a:t>is unclear. As a result:</a:t>
            </a:r>
            <a:endParaRPr lang="en-US" sz="3000" dirty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Hiring curtailed or frozen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Current staff overwhelmed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Travel to conferences restricted – increasing knowledge and skills difficult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algn="l"/>
            <a:r>
              <a:rPr lang="en-US" sz="3000" dirty="0" smtClean="0">
                <a:solidFill>
                  <a:srgbClr val="FFFF00"/>
                </a:solidFill>
              </a:rPr>
              <a:t>Contractors </a:t>
            </a:r>
            <a:r>
              <a:rPr lang="en-US" sz="3000" dirty="0">
                <a:solidFill>
                  <a:srgbClr val="FFFF00"/>
                </a:solidFill>
              </a:rPr>
              <a:t>can help expand capacity when agency resources are limited.</a:t>
            </a:r>
          </a:p>
        </p:txBody>
      </p:sp>
      <p:pic>
        <p:nvPicPr>
          <p:cNvPr id="6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4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89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52" y="266360"/>
            <a:ext cx="5145205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Expanding Capacity: Staff Training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04352" y="6376480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6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798" y="1571080"/>
            <a:ext cx="78065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  <a:buFont typeface="Times" pitchFamily="1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+mn-lt"/>
                <a:ea typeface="+mn-ea"/>
              </a:rPr>
              <a:t>Agency program staff have varying degrees of evaluation experience/ expertise.</a:t>
            </a:r>
          </a:p>
          <a:p>
            <a:pPr marL="685800" lvl="1" indent="-228600"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  <a:buFont typeface="Times" pitchFamily="1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+mn-lt"/>
                <a:ea typeface="+mn-ea"/>
              </a:rPr>
              <a:t>Agency in-house evaluation staff may be limited in providing support.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</a:pPr>
            <a:r>
              <a:rPr lang="en-US" sz="2000" dirty="0" smtClean="0">
                <a:solidFill>
                  <a:schemeClr val="bg1"/>
                </a:solidFill>
                <a:latin typeface="+mn-lt"/>
                <a:ea typeface="+mn-ea"/>
              </a:rPr>
              <a:t> 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</a:pPr>
            <a:r>
              <a:rPr lang="en-US" sz="3400" dirty="0" smtClean="0">
                <a:solidFill>
                  <a:srgbClr val="FFFF00"/>
                </a:solidFill>
              </a:rPr>
              <a:t>Contractors can provide onsite and virtual training to </a:t>
            </a:r>
            <a:r>
              <a:rPr lang="en-US" sz="3400" dirty="0">
                <a:solidFill>
                  <a:srgbClr val="FFFF00"/>
                </a:solidFill>
              </a:rPr>
              <a:t>boost Federal staff evaluation </a:t>
            </a:r>
            <a:r>
              <a:rPr lang="en-US" sz="3400" dirty="0" smtClean="0">
                <a:solidFill>
                  <a:srgbClr val="FFFF00"/>
                </a:solidFill>
              </a:rPr>
              <a:t>capacity </a:t>
            </a:r>
          </a:p>
        </p:txBody>
      </p:sp>
      <p:pic>
        <p:nvPicPr>
          <p:cNvPr id="6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4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53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1" y="266704"/>
            <a:ext cx="5145204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Expanding Capacity: Technical Assistance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23" y="1502664"/>
            <a:ext cx="8113713" cy="4806696"/>
          </a:xfrm>
        </p:spPr>
        <p:txBody>
          <a:bodyPr/>
          <a:lstStyle/>
          <a:p>
            <a:pPr marL="685800" indent="-685800">
              <a:buNone/>
            </a:pPr>
            <a:r>
              <a:rPr lang="en-US" sz="40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04352" y="6376480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7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046" y="1764028"/>
            <a:ext cx="780651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  <a:buFont typeface="Times" pitchFamily="1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+mn-lt"/>
                <a:ea typeface="+mn-ea"/>
              </a:rPr>
              <a:t>Feds increasingly funding contracts to provide evaluation TA to grantees (especially Dept. of Ed, IES)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</a:pPr>
            <a:endParaRPr lang="en-US" sz="3400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</a:pPr>
            <a:r>
              <a:rPr lang="en-US" sz="3400" dirty="0" smtClean="0">
                <a:solidFill>
                  <a:srgbClr val="FFFF00"/>
                </a:solidFill>
                <a:latin typeface="+mn-lt"/>
                <a:ea typeface="+mn-ea"/>
              </a:rPr>
              <a:t>Contractors can provide on-demand support to Federal program staff too.</a:t>
            </a:r>
            <a:endParaRPr lang="en-US" sz="3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6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4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61" y="293656"/>
            <a:ext cx="5145206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Expanding Capacity: RFPs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23" y="1502664"/>
            <a:ext cx="8113713" cy="4806696"/>
          </a:xfrm>
        </p:spPr>
        <p:txBody>
          <a:bodyPr/>
          <a:lstStyle/>
          <a:p>
            <a:pPr marL="685800" indent="-685800">
              <a:buNone/>
            </a:pPr>
            <a:r>
              <a:rPr lang="en-US" sz="40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04352" y="6376480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8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5911" y="1509178"/>
            <a:ext cx="833878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RFP language dictates </a:t>
            </a:r>
            <a:r>
              <a:rPr lang="en-US" sz="2800" dirty="0">
                <a:solidFill>
                  <a:schemeClr val="bg1"/>
                </a:solidFill>
              </a:rPr>
              <a:t>Federal </a:t>
            </a:r>
            <a:r>
              <a:rPr lang="en-US" sz="2800" dirty="0" smtClean="0">
                <a:solidFill>
                  <a:schemeClr val="bg1"/>
                </a:solidFill>
              </a:rPr>
              <a:t>evaluations – but there is room for improvement</a:t>
            </a:r>
            <a:endParaRPr lang="en-US" sz="2800" dirty="0">
              <a:solidFill>
                <a:schemeClr val="bg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</a:pPr>
            <a:r>
              <a:rPr lang="en-US" sz="2800" dirty="0">
                <a:solidFill>
                  <a:srgbClr val="FFFF00"/>
                </a:solidFill>
              </a:rPr>
              <a:t>Contractors can provide </a:t>
            </a:r>
            <a:r>
              <a:rPr lang="en-US" sz="2800" dirty="0" smtClean="0">
                <a:solidFill>
                  <a:srgbClr val="FFFF00"/>
                </a:solidFill>
              </a:rPr>
              <a:t>ideas: 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Longer period of performance</a:t>
            </a:r>
          </a:p>
          <a:p>
            <a:pPr marL="1371600" lvl="2" indent="-457200"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  <a:buFont typeface="Times" pitchFamily="1" charset="0"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T</a:t>
            </a:r>
            <a:r>
              <a:rPr lang="en-US" sz="2800" dirty="0" smtClean="0">
                <a:solidFill>
                  <a:srgbClr val="FFFF00"/>
                </a:solidFill>
              </a:rPr>
              <a:t>ime </a:t>
            </a:r>
            <a:r>
              <a:rPr lang="en-US" sz="2800" dirty="0">
                <a:solidFill>
                  <a:srgbClr val="FFFF00"/>
                </a:solidFill>
              </a:rPr>
              <a:t>for </a:t>
            </a:r>
            <a:r>
              <a:rPr lang="en-US" sz="2800" dirty="0" smtClean="0">
                <a:solidFill>
                  <a:srgbClr val="FFFF00"/>
                </a:solidFill>
              </a:rPr>
              <a:t>planning/logistics</a:t>
            </a:r>
            <a:endParaRPr lang="en-US" sz="2000" dirty="0">
              <a:solidFill>
                <a:srgbClr val="FFFF00"/>
              </a:solidFill>
            </a:endParaRPr>
          </a:p>
          <a:p>
            <a:pPr marL="1371600" lvl="2" indent="-457200"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OMB review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Focus on collaboration: contractors as “thought partners”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10000"/>
              <a:buFont typeface="Times" pitchFamily="1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Encourage creativity - variety of </a:t>
            </a:r>
            <a:r>
              <a:rPr lang="en-US" sz="2800" dirty="0">
                <a:solidFill>
                  <a:srgbClr val="FFFF00"/>
                </a:solidFill>
              </a:rPr>
              <a:t>evaluation </a:t>
            </a:r>
            <a:r>
              <a:rPr lang="en-US" sz="2800" dirty="0" smtClean="0">
                <a:solidFill>
                  <a:srgbClr val="FFFF00"/>
                </a:solidFill>
              </a:rPr>
              <a:t>approaches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6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6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8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73" y="252416"/>
            <a:ext cx="5145204" cy="10668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Evaluation Use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23" y="1502664"/>
            <a:ext cx="8113713" cy="4806696"/>
          </a:xfrm>
        </p:spPr>
        <p:txBody>
          <a:bodyPr/>
          <a:lstStyle/>
          <a:p>
            <a:pPr marL="685800" indent="-685800">
              <a:buNone/>
            </a:pPr>
            <a:r>
              <a:rPr lang="en-US" sz="40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04352" y="6376480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9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263" y="1392544"/>
            <a:ext cx="827054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  <a:buFont typeface="Times" pitchFamily="1" charset="0"/>
              <a:buChar char="•"/>
            </a:pPr>
            <a:r>
              <a:rPr lang="en-US" sz="2800" kern="0" dirty="0" smtClean="0">
                <a:solidFill>
                  <a:srgbClr val="FFFFFF"/>
                </a:solidFill>
                <a:latin typeface="+mn-lt"/>
                <a:ea typeface="ＭＳ Ｐゴシック"/>
              </a:rPr>
              <a:t>Most evaluation contracts end with delivery of a report. </a:t>
            </a:r>
          </a:p>
          <a:p>
            <a:pPr lvl="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</a:pPr>
            <a:endParaRPr lang="en-US" sz="2000" kern="0" dirty="0" smtClean="0">
              <a:solidFill>
                <a:srgbClr val="FFFF00"/>
              </a:solidFill>
              <a:latin typeface="+mn-lt"/>
              <a:ea typeface="ＭＳ Ｐゴシック"/>
            </a:endParaRPr>
          </a:p>
          <a:p>
            <a:pPr lvl="0" algn="l" eaLnBrk="1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0000"/>
            </a:pPr>
            <a:r>
              <a:rPr lang="en-US" sz="2800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Contracting world is evolving - these reports are becoming more intuitive and actionable</a:t>
            </a:r>
          </a:p>
          <a:p>
            <a:pPr algn="l" eaLnBrk="1" hangingPunct="1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10000"/>
            </a:pPr>
            <a:r>
              <a:rPr lang="en-US" sz="2800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We </a:t>
            </a:r>
            <a:r>
              <a:rPr lang="en-US" sz="2800" kern="0" dirty="0">
                <a:solidFill>
                  <a:srgbClr val="FFFF00"/>
                </a:solidFill>
                <a:latin typeface="+mn-lt"/>
                <a:ea typeface="ＭＳ Ｐゴシック"/>
              </a:rPr>
              <a:t>could extend the contract to include more dissemination </a:t>
            </a:r>
            <a:r>
              <a:rPr lang="en-US" sz="2800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and followup activities</a:t>
            </a:r>
            <a:endParaRPr lang="en-US" sz="2800" kern="0" dirty="0">
              <a:solidFill>
                <a:srgbClr val="FFFF00"/>
              </a:solidFill>
              <a:latin typeface="+mn-lt"/>
              <a:ea typeface="ＭＳ Ｐゴシック"/>
            </a:endParaRPr>
          </a:p>
          <a:p>
            <a:pPr lvl="0" algn="l" eaLnBrk="1" hangingPunct="1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10000"/>
            </a:pPr>
            <a:r>
              <a:rPr lang="en-US" sz="2800" kern="0" dirty="0" smtClean="0">
                <a:solidFill>
                  <a:srgbClr val="FFFF00"/>
                </a:solidFill>
                <a:latin typeface="+mn-lt"/>
                <a:ea typeface="ＭＳ Ｐゴシック"/>
              </a:rPr>
              <a:t>By thinking of evaluation contractors as thought partners, we can improve still more -- producing evaluations that are flexible, nimble, and relevant.</a:t>
            </a:r>
          </a:p>
        </p:txBody>
      </p:sp>
      <p:pic>
        <p:nvPicPr>
          <p:cNvPr id="6" name="Picture 4" descr="Image result for not rocket science idi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r="24891" b="45872"/>
          <a:stretch/>
        </p:blipFill>
        <p:spPr bwMode="auto">
          <a:xfrm>
            <a:off x="5145204" y="0"/>
            <a:ext cx="3998794" cy="1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04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at_basic">
  <a:themeElements>
    <a:clrScheme name="Westat_basic_12_4_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asic_12_4_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Westat_basic_12_4_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estat_basic_12_4_07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Westat_basic</Template>
  <TotalTime>4634</TotalTime>
  <Words>514</Words>
  <Application>Microsoft Office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Westat_basic</vt:lpstr>
      <vt:lpstr>Blank Presentation</vt:lpstr>
      <vt:lpstr>Blank Presentation</vt:lpstr>
      <vt:lpstr>Blank Presentation</vt:lpstr>
      <vt:lpstr>1_Blank Presentation</vt:lpstr>
      <vt:lpstr>External Consultant Role in US Federal Government Evaluation Design and Capacity Building</vt:lpstr>
      <vt:lpstr>Introduction</vt:lpstr>
      <vt:lpstr>PowerPoint Presentation</vt:lpstr>
      <vt:lpstr>Challenges</vt:lpstr>
      <vt:lpstr>Resource Issues</vt:lpstr>
      <vt:lpstr>Expanding Capacity: Staff Training </vt:lpstr>
      <vt:lpstr>Expanding Capacity: Technical Assistance </vt:lpstr>
      <vt:lpstr>Expanding Capacity: RFPs </vt:lpstr>
      <vt:lpstr>Evaluation Use</vt:lpstr>
      <vt:lpstr>Final Thoughts</vt:lpstr>
      <vt:lpstr>Contact Information</vt:lpstr>
    </vt:vector>
  </TitlesOfParts>
  <Company>Westat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U.S. Federal Government Evaluation Initiatives</dc:title>
  <dc:creator>David Bernstein</dc:creator>
  <cp:lastModifiedBy>David J Bernstein</cp:lastModifiedBy>
  <cp:revision>321</cp:revision>
  <cp:lastPrinted>2015-04-23T19:50:15Z</cp:lastPrinted>
  <dcterms:created xsi:type="dcterms:W3CDTF">2013-10-02T15:58:04Z</dcterms:created>
  <dcterms:modified xsi:type="dcterms:W3CDTF">2016-10-24T22:30:47Z</dcterms:modified>
</cp:coreProperties>
</file>